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53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3AD8-351C-4407-8DBC-BCCDD7AB0B83}" type="datetimeFigureOut">
              <a:rPr lang="sk-SK" smtClean="0"/>
              <a:pPr/>
              <a:t>25. 4. 2014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E6F0-185C-4EF2-B4E6-93A482B180B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3AD8-351C-4407-8DBC-BCCDD7AB0B83}" type="datetimeFigureOut">
              <a:rPr lang="sk-SK" smtClean="0"/>
              <a:pPr/>
              <a:t>25. 4. 2014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E6F0-185C-4EF2-B4E6-93A482B180B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3AD8-351C-4407-8DBC-BCCDD7AB0B83}" type="datetimeFigureOut">
              <a:rPr lang="sk-SK" smtClean="0"/>
              <a:pPr/>
              <a:t>25. 4. 2014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E6F0-185C-4EF2-B4E6-93A482B180B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3AD8-351C-4407-8DBC-BCCDD7AB0B83}" type="datetimeFigureOut">
              <a:rPr lang="sk-SK" smtClean="0"/>
              <a:pPr/>
              <a:t>25. 4. 2014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E6F0-185C-4EF2-B4E6-93A482B180B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3AD8-351C-4407-8DBC-BCCDD7AB0B83}" type="datetimeFigureOut">
              <a:rPr lang="sk-SK" smtClean="0"/>
              <a:pPr/>
              <a:t>25. 4. 2014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E6F0-185C-4EF2-B4E6-93A482B180B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3AD8-351C-4407-8DBC-BCCDD7AB0B83}" type="datetimeFigureOut">
              <a:rPr lang="sk-SK" smtClean="0"/>
              <a:pPr/>
              <a:t>25. 4. 2014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E6F0-185C-4EF2-B4E6-93A482B180B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3AD8-351C-4407-8DBC-BCCDD7AB0B83}" type="datetimeFigureOut">
              <a:rPr lang="sk-SK" smtClean="0"/>
              <a:pPr/>
              <a:t>25. 4. 2014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E6F0-185C-4EF2-B4E6-93A482B180B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3AD8-351C-4407-8DBC-BCCDD7AB0B83}" type="datetimeFigureOut">
              <a:rPr lang="sk-SK" smtClean="0"/>
              <a:pPr/>
              <a:t>25. 4. 2014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E6F0-185C-4EF2-B4E6-93A482B180B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3AD8-351C-4407-8DBC-BCCDD7AB0B83}" type="datetimeFigureOut">
              <a:rPr lang="sk-SK" smtClean="0"/>
              <a:pPr/>
              <a:t>25. 4. 2014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E6F0-185C-4EF2-B4E6-93A482B180B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3AD8-351C-4407-8DBC-BCCDD7AB0B83}" type="datetimeFigureOut">
              <a:rPr lang="sk-SK" smtClean="0"/>
              <a:pPr/>
              <a:t>25. 4. 2014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E6F0-185C-4EF2-B4E6-93A482B180B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3AD8-351C-4407-8DBC-BCCDD7AB0B83}" type="datetimeFigureOut">
              <a:rPr lang="sk-SK" smtClean="0"/>
              <a:pPr/>
              <a:t>25. 4. 2014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E6F0-185C-4EF2-B4E6-93A482B180B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E3AD8-351C-4407-8DBC-BCCDD7AB0B83}" type="datetimeFigureOut">
              <a:rPr lang="sk-SK" smtClean="0"/>
              <a:pPr/>
              <a:t>25. 4. 2014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AE6F0-185C-4EF2-B4E6-93A482B180B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 descr="fial1 (1)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9552" y="3356992"/>
            <a:ext cx="1008112" cy="1470854"/>
          </a:xfrm>
          <a:prstGeom prst="rect">
            <a:avLst/>
          </a:prstGeom>
          <a:effectLst>
            <a:glow rad="101600">
              <a:schemeClr val="tx1">
                <a:alpha val="60000"/>
              </a:schemeClr>
            </a:glow>
          </a:effectLst>
        </p:spPr>
      </p:pic>
      <p:pic>
        <p:nvPicPr>
          <p:cNvPr id="8" name="Obrázok 7" descr="fial1 (47)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7584" y="4149080"/>
            <a:ext cx="864096" cy="1001255"/>
          </a:xfrm>
          <a:prstGeom prst="rect">
            <a:avLst/>
          </a:prstGeom>
          <a:effectLst>
            <a:glow rad="101600">
              <a:schemeClr val="tx1">
                <a:alpha val="60000"/>
              </a:schemeClr>
            </a:glow>
          </a:effectLst>
        </p:spPr>
      </p:pic>
      <p:pic>
        <p:nvPicPr>
          <p:cNvPr id="7" name="Obrázok 6" descr="fial1 (2)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tretch>
            <a:fillRect/>
          </a:stretch>
        </p:blipFill>
        <p:spPr>
          <a:xfrm>
            <a:off x="2051720" y="5301208"/>
            <a:ext cx="864096" cy="1004221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9" name="Obrázok 8" descr="fial1 (53)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2F0F3"/>
              </a:clrFrom>
              <a:clrTo>
                <a:srgbClr val="F2F0F3">
                  <a:alpha val="0"/>
                </a:srgbClr>
              </a:clrTo>
            </a:clrChange>
            <a:biLevel thresh="50000"/>
          </a:blip>
          <a:stretch>
            <a:fillRect/>
          </a:stretch>
        </p:blipFill>
        <p:spPr>
          <a:xfrm>
            <a:off x="2555776" y="5733256"/>
            <a:ext cx="666327" cy="727834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8208912" cy="1614041"/>
          </a:xfrm>
        </p:spPr>
        <p:txBody>
          <a:bodyPr>
            <a:noAutofit/>
          </a:bodyPr>
          <a:lstStyle/>
          <a:p>
            <a:r>
              <a:rPr lang="sk-SK" sz="9600" b="1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5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Vetné členy</a:t>
            </a:r>
            <a:endParaRPr lang="sk-SK" sz="9600" b="1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5">
                    <a:lumMod val="60000"/>
                    <a:lumOff val="40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91880" y="4941168"/>
            <a:ext cx="6400800" cy="1752600"/>
          </a:xfrm>
        </p:spPr>
        <p:txBody>
          <a:bodyPr>
            <a:normAutofit/>
          </a:bodyPr>
          <a:lstStyle/>
          <a:p>
            <a:r>
              <a:rPr lang="sk-SK" sz="36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Book Antiqua" pitchFamily="18" charset="0"/>
              </a:rPr>
              <a:t>Kristína </a:t>
            </a:r>
            <a:r>
              <a:rPr lang="sk-SK" sz="3600" dirty="0" err="1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Book Antiqua" pitchFamily="18" charset="0"/>
              </a:rPr>
              <a:t>Fejková</a:t>
            </a:r>
            <a:endParaRPr lang="sk-SK" sz="3600" dirty="0" smtClean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Book Antiqua" pitchFamily="18" charset="0"/>
            </a:endParaRPr>
          </a:p>
          <a:p>
            <a:r>
              <a:rPr lang="sk-SK" sz="36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Book Antiqua" pitchFamily="18" charset="0"/>
              </a:rPr>
              <a:t>VIII.A</a:t>
            </a:r>
            <a:endParaRPr lang="sk-SK" sz="36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5"/>
          <p:cNvSpPr/>
          <p:nvPr/>
        </p:nvSpPr>
        <p:spPr>
          <a:xfrm>
            <a:off x="899592" y="548680"/>
            <a:ext cx="7488832" cy="1368152"/>
          </a:xfrm>
          <a:prstGeom prst="rect">
            <a:avLst/>
          </a:prstGeom>
          <a:solidFill>
            <a:schemeClr val="accent5">
              <a:lumMod val="75000"/>
              <a:alpha val="63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101600">
              <a:srgbClr val="00B0F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Vyber vetu, v ktorej sa nachádza  vyjadrený podmet.</a:t>
            </a:r>
            <a:endParaRPr lang="sk-SK" sz="36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67544" y="2492896"/>
            <a:ext cx="7056784" cy="936104"/>
          </a:xfrm>
          <a:prstGeom prst="rect">
            <a:avLst/>
          </a:prstGeom>
          <a:gradFill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40000"/>
                    </a:schemeClr>
                  </a:glow>
                </a:effectLst>
              </a:rPr>
              <a:t>V našej jedálni varia to najlepšie jedlo.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40000"/>
                  </a:schemeClr>
                </a:glow>
              </a:effectLst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467544" y="3573016"/>
            <a:ext cx="7056784" cy="9361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Včera vôbec nepracoval.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467544" y="4581128"/>
            <a:ext cx="7056784" cy="9361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Rodičia dobre vychovávajú svoje deti.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467544" y="5589240"/>
            <a:ext cx="7056784" cy="9361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Pomôž im!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13" name="Plus 12"/>
          <p:cNvSpPr/>
          <p:nvPr/>
        </p:nvSpPr>
        <p:spPr>
          <a:xfrm rot="18909832">
            <a:off x="6443696" y="1744320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Plus 13"/>
          <p:cNvSpPr/>
          <p:nvPr/>
        </p:nvSpPr>
        <p:spPr>
          <a:xfrm rot="18909832">
            <a:off x="6443696" y="2896449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Plus 14"/>
          <p:cNvSpPr/>
          <p:nvPr/>
        </p:nvSpPr>
        <p:spPr>
          <a:xfrm rot="18909832">
            <a:off x="6443698" y="4912672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Tvar L 19"/>
          <p:cNvSpPr/>
          <p:nvPr/>
        </p:nvSpPr>
        <p:spPr>
          <a:xfrm rot="18677511">
            <a:off x="6816189" y="4116109"/>
            <a:ext cx="1704311" cy="994921"/>
          </a:xfrm>
          <a:prstGeom prst="corner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 autoUpdateAnimBg="0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539552" y="476672"/>
            <a:ext cx="8244408" cy="2664296"/>
          </a:xfrm>
          <a:prstGeom prst="rect">
            <a:avLst/>
          </a:prstGeom>
          <a:solidFill>
            <a:schemeClr val="accent5">
              <a:lumMod val="75000"/>
              <a:alpha val="63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101600">
              <a:srgbClr val="00B0F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400" i="1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Celá rodina sa zhromaždila </a:t>
            </a:r>
          </a:p>
          <a:p>
            <a:pPr algn="ctr"/>
            <a:r>
              <a:rPr lang="sk-SK" sz="4400" i="1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okolo stola.</a:t>
            </a:r>
          </a:p>
          <a:p>
            <a:pPr algn="ctr"/>
            <a:r>
              <a:rPr lang="sk-SK" sz="44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 V tejto vete je prísudkom slovo rodina.</a:t>
            </a:r>
            <a:endParaRPr lang="sk-SK" sz="44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1763688" y="4365104"/>
            <a:ext cx="2952328" cy="172819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54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Áno.</a:t>
            </a:r>
            <a:endParaRPr lang="sk-SK" sz="54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4716016" y="4365104"/>
            <a:ext cx="2880320" cy="172819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54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Nie.</a:t>
            </a:r>
            <a:endParaRPr lang="sk-SK" sz="54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10" name="Plus 9"/>
          <p:cNvSpPr/>
          <p:nvPr/>
        </p:nvSpPr>
        <p:spPr>
          <a:xfrm rot="18909832">
            <a:off x="445896" y="4187602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Tvar L 10"/>
          <p:cNvSpPr/>
          <p:nvPr/>
        </p:nvSpPr>
        <p:spPr>
          <a:xfrm rot="18677511">
            <a:off x="6744179" y="4332133"/>
            <a:ext cx="1704311" cy="994921"/>
          </a:xfrm>
          <a:prstGeom prst="corner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1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899592" y="548680"/>
            <a:ext cx="7488832" cy="1368152"/>
          </a:xfrm>
          <a:prstGeom prst="rect">
            <a:avLst/>
          </a:prstGeom>
          <a:solidFill>
            <a:schemeClr val="accent5">
              <a:lumMod val="75000"/>
              <a:alpha val="63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101600">
              <a:srgbClr val="00B0F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Označ </a:t>
            </a:r>
            <a:r>
              <a:rPr lang="sk-SK" sz="3600" u="sng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nesprávne</a:t>
            </a:r>
            <a:r>
              <a:rPr lang="sk-SK" sz="36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 tvrdenie.</a:t>
            </a:r>
            <a:endParaRPr lang="sk-SK" sz="36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467544" y="3429000"/>
            <a:ext cx="7128792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Neslovesný vetný základ je vyjadrený určitým slovesným tvarom. 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467544" y="4509120"/>
            <a:ext cx="7128792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Prísudok vyjadruje činnosť, stav a vlastnosť.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467544" y="5589240"/>
            <a:ext cx="7128792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Nevyjadrený podmet nie je vo vete vyjadrený slovom.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467544" y="2276872"/>
            <a:ext cx="7128792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Vetný základ je základný vetný člen jednočlennej vety.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16" name="Tvar L 15"/>
          <p:cNvSpPr/>
          <p:nvPr/>
        </p:nvSpPr>
        <p:spPr>
          <a:xfrm rot="18677511">
            <a:off x="7104220" y="3035989"/>
            <a:ext cx="1704311" cy="994921"/>
          </a:xfrm>
          <a:prstGeom prst="corner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Plus 16"/>
          <p:cNvSpPr/>
          <p:nvPr/>
        </p:nvSpPr>
        <p:spPr>
          <a:xfrm rot="18909832">
            <a:off x="6674079" y="4984681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Plus 17"/>
          <p:cNvSpPr/>
          <p:nvPr/>
        </p:nvSpPr>
        <p:spPr>
          <a:xfrm rot="18909832">
            <a:off x="6674079" y="3832553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Plus 18"/>
          <p:cNvSpPr/>
          <p:nvPr/>
        </p:nvSpPr>
        <p:spPr>
          <a:xfrm rot="18909832">
            <a:off x="6674080" y="1744321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683568" y="332656"/>
            <a:ext cx="7848872" cy="2088232"/>
          </a:xfrm>
          <a:prstGeom prst="rect">
            <a:avLst/>
          </a:prstGeom>
          <a:solidFill>
            <a:schemeClr val="accent5">
              <a:lumMod val="75000"/>
              <a:alpha val="63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101600">
              <a:srgbClr val="00B0F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3600" dirty="0" smtClean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  <a:p>
            <a:pPr algn="ctr"/>
            <a:r>
              <a:rPr lang="sk-SK" sz="36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Vyber slovo, ktoré je vo vete </a:t>
            </a:r>
            <a:r>
              <a:rPr lang="sk-SK" sz="3600" u="sng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predmetom</a:t>
            </a:r>
            <a:r>
              <a:rPr lang="sk-SK" sz="36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.</a:t>
            </a:r>
          </a:p>
          <a:p>
            <a:pPr algn="ctr"/>
            <a:r>
              <a:rPr lang="sk-SK" sz="36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Písali sme dlhý list pre rodičov.</a:t>
            </a:r>
          </a:p>
          <a:p>
            <a:pPr algn="ctr"/>
            <a:endParaRPr lang="sk-SK" sz="36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1043608" y="2852936"/>
            <a:ext cx="2448272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písali sme 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220072" y="2852936"/>
            <a:ext cx="2448272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pre rodičov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1043608" y="4653136"/>
            <a:ext cx="2448272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dlhý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5220072" y="4725144"/>
            <a:ext cx="2448272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list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13" name="Plus 12"/>
          <p:cNvSpPr/>
          <p:nvPr/>
        </p:nvSpPr>
        <p:spPr>
          <a:xfrm rot="18909832">
            <a:off x="2857655" y="2320385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Plus 13"/>
          <p:cNvSpPr/>
          <p:nvPr/>
        </p:nvSpPr>
        <p:spPr>
          <a:xfrm rot="18909832">
            <a:off x="2857655" y="4187602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Plus 14"/>
          <p:cNvSpPr/>
          <p:nvPr/>
        </p:nvSpPr>
        <p:spPr>
          <a:xfrm rot="18909832">
            <a:off x="6962111" y="2392393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Tvar L 15"/>
          <p:cNvSpPr/>
          <p:nvPr/>
        </p:nvSpPr>
        <p:spPr>
          <a:xfrm rot="18677511">
            <a:off x="7355742" y="4548157"/>
            <a:ext cx="1704311" cy="994921"/>
          </a:xfrm>
          <a:prstGeom prst="corner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Obdĺžnik 3"/>
          <p:cNvSpPr/>
          <p:nvPr/>
        </p:nvSpPr>
        <p:spPr>
          <a:xfrm>
            <a:off x="899592" y="548680"/>
            <a:ext cx="7488832" cy="1368152"/>
          </a:xfrm>
          <a:prstGeom prst="rect">
            <a:avLst/>
          </a:prstGeom>
          <a:solidFill>
            <a:schemeClr val="accent5">
              <a:lumMod val="75000"/>
              <a:alpha val="63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101600">
              <a:srgbClr val="00B0F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Vyber vetu, v ktorej je príslovkové určenie spôsobu.</a:t>
            </a:r>
            <a:endParaRPr lang="sk-SK" sz="36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467544" y="3429000"/>
            <a:ext cx="7128792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Do piatej budú doma.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467544" y="4509120"/>
            <a:ext cx="7128792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Ešte sa nevrátil z obchodu.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67544" y="2276872"/>
            <a:ext cx="7128792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Začínalo mi byť za ňou veľmi smutno.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467544" y="5589240"/>
            <a:ext cx="7128792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Pre slzy už nič nevidela.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9" name="Plus 8"/>
          <p:cNvSpPr/>
          <p:nvPr/>
        </p:nvSpPr>
        <p:spPr>
          <a:xfrm rot="18909832">
            <a:off x="6818096" y="2824440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Plus 9"/>
          <p:cNvSpPr/>
          <p:nvPr/>
        </p:nvSpPr>
        <p:spPr>
          <a:xfrm rot="18909832">
            <a:off x="6818095" y="3832553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Plus 10"/>
          <p:cNvSpPr/>
          <p:nvPr/>
        </p:nvSpPr>
        <p:spPr>
          <a:xfrm rot="18909832">
            <a:off x="6818096" y="4984682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Tvar L 11"/>
          <p:cNvSpPr/>
          <p:nvPr/>
        </p:nvSpPr>
        <p:spPr>
          <a:xfrm rot="18677511">
            <a:off x="7104220" y="1955870"/>
            <a:ext cx="1704311" cy="994921"/>
          </a:xfrm>
          <a:prstGeom prst="corner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Obdĺžnik 3"/>
          <p:cNvSpPr/>
          <p:nvPr/>
        </p:nvSpPr>
        <p:spPr>
          <a:xfrm>
            <a:off x="899592" y="548680"/>
            <a:ext cx="7488832" cy="1368152"/>
          </a:xfrm>
          <a:prstGeom prst="rect">
            <a:avLst/>
          </a:prstGeom>
          <a:solidFill>
            <a:schemeClr val="accent5">
              <a:lumMod val="75000"/>
              <a:alpha val="63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101600">
              <a:srgbClr val="00B0F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Označ </a:t>
            </a:r>
            <a:r>
              <a:rPr lang="sk-SK" sz="3600" u="sng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správne</a:t>
            </a:r>
            <a:r>
              <a:rPr lang="sk-SK" sz="36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 tvrdenie.</a:t>
            </a:r>
            <a:endParaRPr lang="sk-SK" sz="36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467544" y="3429000"/>
            <a:ext cx="7128792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Predmet rozvíja prídavné meno.    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467544" y="4509120"/>
            <a:ext cx="7128792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Predmet rozvíja príslovku.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67544" y="2276872"/>
            <a:ext cx="7128792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Predmet rozvíja podstatné meno.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467544" y="5589240"/>
            <a:ext cx="7128792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Predmet rozvíja sloveso.</a:t>
            </a:r>
            <a:endParaRPr lang="sk-SK" sz="28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9" name="Plus 8"/>
          <p:cNvSpPr/>
          <p:nvPr/>
        </p:nvSpPr>
        <p:spPr>
          <a:xfrm rot="18909832">
            <a:off x="6746087" y="1816330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Plus 9"/>
          <p:cNvSpPr/>
          <p:nvPr/>
        </p:nvSpPr>
        <p:spPr>
          <a:xfrm rot="18909832">
            <a:off x="6746087" y="2824442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Plus 10"/>
          <p:cNvSpPr/>
          <p:nvPr/>
        </p:nvSpPr>
        <p:spPr>
          <a:xfrm rot="18909832">
            <a:off x="6818094" y="3904560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Tvar L 11"/>
          <p:cNvSpPr/>
          <p:nvPr/>
        </p:nvSpPr>
        <p:spPr>
          <a:xfrm rot="18677511">
            <a:off x="7176228" y="5196229"/>
            <a:ext cx="1704311" cy="994921"/>
          </a:xfrm>
          <a:prstGeom prst="corner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Obdĺžnik 3"/>
          <p:cNvSpPr/>
          <p:nvPr/>
        </p:nvSpPr>
        <p:spPr>
          <a:xfrm>
            <a:off x="611560" y="836712"/>
            <a:ext cx="7992888" cy="2520280"/>
          </a:xfrm>
          <a:prstGeom prst="rect">
            <a:avLst/>
          </a:prstGeom>
          <a:solidFill>
            <a:schemeClr val="accent5">
              <a:lumMod val="75000"/>
              <a:alpha val="63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101600">
              <a:srgbClr val="00B0F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4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Vo vete: Stavba mosta úspešne pokračuje je prívlastkom slovo most.</a:t>
            </a:r>
            <a:endParaRPr lang="sk-SK" sz="44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1763688" y="4365104"/>
            <a:ext cx="2952328" cy="172819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54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Áno.</a:t>
            </a:r>
            <a:endParaRPr lang="sk-SK" sz="54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4716016" y="4365104"/>
            <a:ext cx="2880320" cy="172819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54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Nie.</a:t>
            </a:r>
            <a:endParaRPr lang="sk-SK" sz="54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</a:endParaRPr>
          </a:p>
        </p:txBody>
      </p:sp>
      <p:sp>
        <p:nvSpPr>
          <p:cNvPr id="7" name="Plus 6"/>
          <p:cNvSpPr/>
          <p:nvPr/>
        </p:nvSpPr>
        <p:spPr>
          <a:xfrm rot="18909832">
            <a:off x="6674079" y="4187603"/>
            <a:ext cx="2254409" cy="2194837"/>
          </a:xfrm>
          <a:prstGeom prst="mathPlus">
            <a:avLst/>
          </a:prstGeom>
          <a:solidFill>
            <a:srgbClr val="FB5325"/>
          </a:solidFill>
          <a:ln>
            <a:solidFill>
              <a:srgbClr val="FB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Tvar L 7"/>
          <p:cNvSpPr/>
          <p:nvPr/>
        </p:nvSpPr>
        <p:spPr>
          <a:xfrm rot="18677511">
            <a:off x="983539" y="4404141"/>
            <a:ext cx="1704311" cy="994921"/>
          </a:xfrm>
          <a:prstGeom prst="corner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190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Book Antiqua</vt:lpstr>
      <vt:lpstr>Calibri</vt:lpstr>
      <vt:lpstr>Cambria</vt:lpstr>
      <vt:lpstr>Motív Office</vt:lpstr>
      <vt:lpstr>Vetné členy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Fejkovci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Vetné členy</dc:title>
  <dc:creator>Fejko Jozef</dc:creator>
  <cp:lastModifiedBy>maruska</cp:lastModifiedBy>
  <cp:revision>26</cp:revision>
  <dcterms:created xsi:type="dcterms:W3CDTF">2012-10-06T09:18:13Z</dcterms:created>
  <dcterms:modified xsi:type="dcterms:W3CDTF">2014-04-25T08:02:25Z</dcterms:modified>
</cp:coreProperties>
</file>