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7FPkF1bFUUw39bGXVQJMw==" hashData="ALKMOY50J28JywksQ/J0Fu6QsGhijE8Y7y3K6G9ulJCZwFiPBgZEEnup1zOwVlBXlhtElFA1EURgLQ/GOQNte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27. 4. 2015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5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Pozrime si </a:t>
            </a:r>
            <a:r>
              <a:rPr lang="sk-SK" sz="5400" dirty="0">
                <a:solidFill>
                  <a:schemeClr val="bg1"/>
                </a:solidFill>
                <a:latin typeface="Gabriola" panose="04040605051002020D02" pitchFamily="82" charset="0"/>
              </a:rPr>
              <a:t>r</a:t>
            </a:r>
            <a:r>
              <a:rPr lang="sk-SK" sz="54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ozprávku</a:t>
            </a:r>
            <a:endParaRPr lang="sk-SK" sz="54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Mgr. Mária Dargajová</a:t>
            </a:r>
            <a:endParaRPr lang="sk-SK" dirty="0">
              <a:solidFill>
                <a:schemeClr val="bg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sk-SK" sz="3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Divadelná hra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(DH) – literárne dielo určené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           na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realizáciu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na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divadelnej scéne, </a:t>
            </a:r>
            <a:r>
              <a:rPr lang="sk-SK" sz="3600" dirty="0">
                <a:solidFill>
                  <a:schemeClr val="bg1"/>
                </a:solidFill>
                <a:latin typeface="Gabriola" panose="04040605051002020D02" pitchFamily="82" charset="0"/>
              </a:rPr>
              <a:t>nemá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rozprávača,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člení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sa na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dejstvá a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obrazy</a:t>
            </a:r>
          </a:p>
          <a:p>
            <a:r>
              <a:rPr lang="sk-SK" sz="3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Dramatizovaný text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– základ DH, jeho znakom sú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dialógy</a:t>
            </a:r>
          </a:p>
          <a:p>
            <a:r>
              <a:rPr lang="sk-SK" sz="3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Dialogizovaná </a:t>
            </a:r>
            <a:r>
              <a:rPr lang="sk-SK" sz="36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reč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– dialógy postáv</a:t>
            </a:r>
          </a:p>
          <a:p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DH môže mať podobu bábkovej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hry, filmovej hry, televíznej hry</a:t>
            </a:r>
          </a:p>
          <a:p>
            <a:r>
              <a:rPr lang="sk-SK" sz="3600" b="1" dirty="0">
                <a:solidFill>
                  <a:schemeClr val="bg1"/>
                </a:solidFill>
                <a:latin typeface="Gabriola" panose="04040605051002020D02" pitchFamily="82" charset="0"/>
              </a:rPr>
              <a:t>Bábková hra</a:t>
            </a:r>
            <a:r>
              <a:rPr lang="sk-SK" sz="3600" dirty="0">
                <a:solidFill>
                  <a:schemeClr val="bg1"/>
                </a:solidFill>
                <a:latin typeface="Gabriola" panose="04040605051002020D02" pitchFamily="82" charset="0"/>
              </a:rPr>
              <a:t> – divadelná hra, v ktorej vystupujú </a:t>
            </a:r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bábky</a:t>
            </a:r>
            <a:endParaRPr lang="sk-SK" sz="3600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>
              <a:buNone/>
            </a:pPr>
            <a:endParaRPr lang="sk-SK" sz="3600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5400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Bábky</a:t>
            </a:r>
            <a:endParaRPr lang="sk-SK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2743200" cy="4525963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Marioneta</a:t>
            </a:r>
          </a:p>
          <a:p>
            <a:pPr marL="0" indent="0">
              <a:buNone/>
            </a:pPr>
            <a:r>
              <a:rPr lang="sk-SK" dirty="0">
                <a:solidFill>
                  <a:schemeClr val="bg1"/>
                </a:solidFill>
                <a:latin typeface="Gabriola" panose="04040605051002020D02" pitchFamily="82" charset="0"/>
              </a:rPr>
              <a:t>v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edená zhora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600200"/>
            <a:ext cx="2743200" cy="4525963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Maňuška</a:t>
            </a: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vedená zdola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0" y="1600200"/>
            <a:ext cx="297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b="1" dirty="0" err="1" smtClean="0">
                <a:solidFill>
                  <a:schemeClr val="bg1"/>
                </a:solidFill>
                <a:latin typeface="Gabriola" panose="04040605051002020D02" pitchFamily="82" charset="0"/>
              </a:rPr>
              <a:t>Javajka</a:t>
            </a:r>
            <a:endParaRPr lang="sk-SK" b="1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vedená zdola na paličkách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81" y="2773363"/>
            <a:ext cx="2296438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1" y="3200400"/>
            <a:ext cx="2506372" cy="335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9"/>
          <a:stretch/>
        </p:blipFill>
        <p:spPr>
          <a:xfrm>
            <a:off x="6217024" y="2764398"/>
            <a:ext cx="2469776" cy="3361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33573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4094" y="83820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Kto je kto v </a:t>
            </a:r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divadle</a:t>
            </a:r>
            <a:endParaRPr lang="sk-SK" b="1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84094" y="1994647"/>
            <a:ext cx="8229600" cy="3200400"/>
          </a:xfrm>
        </p:spPr>
        <p:txBody>
          <a:bodyPr/>
          <a:lstStyle/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Dramaturg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– vyberá diela, ktoré sa budú hrať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Režisér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– vedie a usmerňuje nácvik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divadelnej hry</a:t>
            </a:r>
            <a:endParaRPr lang="sk-SK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Autor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hudby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– tvorí hudbu k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divadelnej hre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Scenárista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– píše scenár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Bábkoherec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– vedie bábku a hovorí jej dialógy</a:t>
            </a:r>
            <a:endParaRPr lang="sk-SK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143000"/>
            <a:ext cx="8382000" cy="4419600"/>
          </a:xfrm>
        </p:spPr>
        <p:txBody>
          <a:bodyPr>
            <a:normAutofit fontScale="92500"/>
          </a:bodyPr>
          <a:lstStyle/>
          <a:p>
            <a:r>
              <a:rPr lang="sk-SK" b="1" dirty="0">
                <a:solidFill>
                  <a:schemeClr val="bg1"/>
                </a:solidFill>
                <a:latin typeface="Gabriola" panose="04040605051002020D02" pitchFamily="82" charset="0"/>
              </a:rPr>
              <a:t>Inscenácia</a:t>
            </a:r>
            <a:r>
              <a:rPr lang="sk-SK" dirty="0">
                <a:solidFill>
                  <a:schemeClr val="bg1"/>
                </a:solidFill>
                <a:latin typeface="Gabriola" panose="04040605051002020D02" pitchFamily="82" charset="0"/>
              </a:rPr>
              <a:t> – uvedenie divadelnej alebo bábkovej hry na scéne divadla</a:t>
            </a:r>
          </a:p>
          <a:p>
            <a:r>
              <a:rPr lang="sk-SK" b="1" dirty="0">
                <a:solidFill>
                  <a:schemeClr val="bg1"/>
                </a:solidFill>
                <a:latin typeface="Gabriola" panose="04040605051002020D02" pitchFamily="82" charset="0"/>
              </a:rPr>
              <a:t>Alternácia</a:t>
            </a:r>
            <a:r>
              <a:rPr lang="sk-SK" dirty="0">
                <a:solidFill>
                  <a:schemeClr val="bg1"/>
                </a:solidFill>
                <a:latin typeface="Gabriola" panose="04040605051002020D02" pitchFamily="82" charset="0"/>
              </a:rPr>
              <a:t> – striedanie hercov v tej istej úlohe</a:t>
            </a:r>
          </a:p>
          <a:p>
            <a:r>
              <a:rPr lang="sk-SK" b="1" dirty="0">
                <a:solidFill>
                  <a:schemeClr val="bg1"/>
                </a:solidFill>
                <a:latin typeface="Gabriola" panose="04040605051002020D02" pitchFamily="82" charset="0"/>
              </a:rPr>
              <a:t>Animácia</a:t>
            </a:r>
            <a:r>
              <a:rPr lang="sk-SK" dirty="0">
                <a:solidFill>
                  <a:schemeClr val="bg1"/>
                </a:solidFill>
                <a:latin typeface="Gabriola" panose="04040605051002020D02" pitchFamily="82" charset="0"/>
              </a:rPr>
              <a:t> – zdanlivé oživovanie bábok alebo kreslených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postavičiek</a:t>
            </a: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Premiéra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– prvé predstavenie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Repríza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– opakované predstavenie</a:t>
            </a:r>
          </a:p>
          <a:p>
            <a:r>
              <a:rPr lang="sk-SK" b="1" dirty="0" smtClean="0">
                <a:solidFill>
                  <a:schemeClr val="bg1"/>
                </a:solidFill>
                <a:latin typeface="Gabriola" panose="04040605051002020D02" pitchFamily="82" charset="0"/>
              </a:rPr>
              <a:t>Derniéra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– posledné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predstavenie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921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Filmová a televízna rozprávka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Filmová rozprávka – rozprávka, ktorá je zachytená na premietanie na filmové plátno v kine</a:t>
            </a:r>
          </a:p>
          <a:p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Spája v sebe obraz, reč, hudbu a zvukové efekty</a:t>
            </a:r>
          </a:p>
          <a:p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Jej východiskom je prozaické literárne dielo (PLD)</a:t>
            </a:r>
          </a:p>
          <a:p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Scenár – PLD spracované tak, aby sa mohlo podľa neho hrať</a:t>
            </a:r>
          </a:p>
          <a:p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Scenár má dve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časti: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/>
            </a:r>
            <a:b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</a:b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– pravá č.- monológy a dialógy postáv		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   </a:t>
            </a:r>
            <a:r>
              <a:rPr lang="sk-SK" dirty="0">
                <a:solidFill>
                  <a:schemeClr val="bg1"/>
                </a:solidFill>
                <a:latin typeface="Gabriola" panose="04040605051002020D02" pitchFamily="82" charset="0"/>
              </a:rPr>
              <a:t>–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 ľavá č. – pokyny  hercom,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kameramanom, opis </a:t>
            </a:r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scény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7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53758"/>
            <a:ext cx="8229600" cy="1214179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  <a:latin typeface="Gabriola" panose="04040605051002020D02" pitchFamily="82" charset="0"/>
              </a:rPr>
              <a:t>Filmová rozprávka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33428"/>
            <a:ext cx="4040188" cy="679602"/>
          </a:xfrm>
        </p:spPr>
        <p:txBody>
          <a:bodyPr/>
          <a:lstStyle/>
          <a:p>
            <a:pPr algn="ctr"/>
            <a:r>
              <a:rPr lang="sk-SK" sz="36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hraná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1913962"/>
            <a:ext cx="4040188" cy="4530726"/>
          </a:xfrm>
        </p:spPr>
        <p:txBody>
          <a:bodyPr/>
          <a:lstStyle/>
          <a:p>
            <a:r>
              <a:rPr lang="sk-SK" sz="3200" dirty="0">
                <a:solidFill>
                  <a:schemeClr val="bg1"/>
                </a:solidFill>
                <a:latin typeface="Gabriola" panose="04040605051002020D02" pitchFamily="82" charset="0"/>
              </a:rPr>
              <a:t>účinkujú v nej živí </a:t>
            </a:r>
            <a:r>
              <a:rPr lang="sk-SK" sz="3200" dirty="0" smtClean="0">
                <a:solidFill>
                  <a:schemeClr val="bg1"/>
                </a:solidFill>
                <a:latin typeface="Gabriola" panose="04040605051002020D02" pitchFamily="82" charset="0"/>
              </a:rPr>
              <a:t>herci</a:t>
            </a:r>
            <a:endParaRPr lang="sk-SK" dirty="0" smtClean="0">
              <a:solidFill>
                <a:schemeClr val="bg1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233428"/>
            <a:ext cx="4041775" cy="679602"/>
          </a:xfrm>
        </p:spPr>
        <p:txBody>
          <a:bodyPr/>
          <a:lstStyle/>
          <a:p>
            <a:pPr algn="ctr"/>
            <a:r>
              <a:rPr lang="sk-SK" sz="3600" dirty="0">
                <a:solidFill>
                  <a:schemeClr val="bg1"/>
                </a:solidFill>
                <a:latin typeface="Gabriola" panose="04040605051002020D02" pitchFamily="82" charset="0"/>
              </a:rPr>
              <a:t>animovaná</a:t>
            </a:r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71919" y="1909480"/>
            <a:ext cx="4041775" cy="4197349"/>
          </a:xfrm>
        </p:spPr>
        <p:txBody>
          <a:bodyPr/>
          <a:lstStyle/>
          <a:p>
            <a:r>
              <a:rPr lang="sk-SK" sz="2800" dirty="0">
                <a:solidFill>
                  <a:schemeClr val="bg1"/>
                </a:solidFill>
                <a:latin typeface="Gabriola" panose="04040605051002020D02" pitchFamily="82" charset="0"/>
              </a:rPr>
              <a:t>vystupujú v nej animované (oživené) postavy – kreslené, bábkové, vytvorené počítačovou grafikou</a:t>
            </a:r>
          </a:p>
          <a:p>
            <a:endParaRPr lang="sk-SK" dirty="0">
              <a:solidFill>
                <a:schemeClr val="bg1"/>
              </a:solidFill>
              <a:latin typeface="Gabriola" panose="04040605051002020D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r="27945"/>
          <a:stretch/>
        </p:blipFill>
        <p:spPr bwMode="auto">
          <a:xfrm>
            <a:off x="914400" y="2971800"/>
            <a:ext cx="2822713" cy="347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41" b="89717" l="9948" r="95288">
                        <a14:foregroundMark x1="16754" y1="5398" x2="16754" y2="5398"/>
                        <a14:foregroundMark x1="25131" y1="20566" x2="25131" y2="20566"/>
                        <a14:foregroundMark x1="85340" y1="82776" x2="85340" y2="82776"/>
                        <a14:foregroundMark x1="95288" y1="82776" x2="95288" y2="827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2809875" cy="403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7211445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11523</TotalTime>
  <Words>241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Arabic Typesetting</vt:lpstr>
      <vt:lpstr>Arial</vt:lpstr>
      <vt:lpstr>Calibri</vt:lpstr>
      <vt:lpstr>Gabriola</vt:lpstr>
      <vt:lpstr>Motív Office</vt:lpstr>
      <vt:lpstr>Pozrime si rozprávku</vt:lpstr>
      <vt:lpstr>PowerPoint Presentation</vt:lpstr>
      <vt:lpstr>Bábky</vt:lpstr>
      <vt:lpstr>Kto je kto v divadle</vt:lpstr>
      <vt:lpstr>PowerPoint Presentation</vt:lpstr>
      <vt:lpstr>Filmová a televízna rozprávka</vt:lpstr>
      <vt:lpstr>Filmová rozprávka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POZRIME SI ROZPRáVKU</dc:title>
  <dc:creator>ZS</dc:creator>
  <cp:lastModifiedBy>maruska</cp:lastModifiedBy>
  <cp:revision>27</cp:revision>
  <dcterms:created xsi:type="dcterms:W3CDTF">2015-04-14T07:54:44Z</dcterms:created>
  <dcterms:modified xsi:type="dcterms:W3CDTF">2015-04-27T16:35:54Z</dcterms:modified>
</cp:coreProperties>
</file>