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x8qILApxntfLTJQMGTCqQ==" hashData="R7QMEXKUBiw6wBX48ZOYJf3xO8hpmSxooijOg7F7E7xygep/wYqSCb2WkoXAou/zTfV/auOyvzFoaCSRJAQ1D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10343"/>
            <a:ext cx="9001462" cy="3135086"/>
          </a:xfrm>
        </p:spPr>
        <p:txBody>
          <a:bodyPr/>
          <a:lstStyle/>
          <a:p>
            <a:r>
              <a:rPr lang="sk-SK" sz="13800" dirty="0" smtClean="0">
                <a:latin typeface="Chiller" panose="04020404031007020602" pitchFamily="82" charset="0"/>
              </a:rPr>
              <a:t>Literatúra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800" dirty="0" smtClean="0">
                <a:latin typeface="Chiller" panose="04020404031007020602" pitchFamily="82" charset="0"/>
              </a:rPr>
              <a:t>úvod, piesne</a:t>
            </a:r>
            <a:endParaRPr lang="sk-SK" sz="6600" dirty="0">
              <a:latin typeface="Chiller" panose="04020404031007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6217" y="5391649"/>
            <a:ext cx="4940514" cy="682579"/>
          </a:xfrm>
        </p:spPr>
        <p:txBody>
          <a:bodyPr/>
          <a:lstStyle/>
          <a:p>
            <a:r>
              <a:rPr lang="sk-SK" dirty="0" smtClean="0"/>
              <a:t>Mgr. Mária Dargajová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56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197947"/>
            <a:ext cx="10353762" cy="1325563"/>
          </a:xfrm>
        </p:spPr>
        <p:txBody>
          <a:bodyPr/>
          <a:lstStyle/>
          <a:p>
            <a:r>
              <a:rPr lang="sk-SK" dirty="0" smtClean="0"/>
              <a:t>Formy textu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111858"/>
            <a:ext cx="3298956" cy="823305"/>
          </a:xfrm>
        </p:spPr>
        <p:txBody>
          <a:bodyPr/>
          <a:lstStyle/>
          <a:p>
            <a:r>
              <a:rPr lang="sk-SK" dirty="0" smtClean="0"/>
              <a:t>Poézia	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109959"/>
            <a:ext cx="3298956" cy="2879576"/>
          </a:xfrm>
        </p:spPr>
        <p:txBody>
          <a:bodyPr/>
          <a:lstStyle/>
          <a:p>
            <a:r>
              <a:rPr lang="sk-SK" dirty="0" smtClean="0"/>
              <a:t>viazaná</a:t>
            </a:r>
          </a:p>
          <a:p>
            <a:r>
              <a:rPr lang="sk-SK" dirty="0" smtClean="0"/>
              <a:t>verše a strofy</a:t>
            </a:r>
          </a:p>
          <a:p>
            <a:r>
              <a:rPr lang="sk-SK" dirty="0" smtClean="0"/>
              <a:t>básnik (</a:t>
            </a:r>
            <a:r>
              <a:rPr lang="sk-SK" dirty="0" err="1" smtClean="0"/>
              <a:t>poetik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2144" y="1111858"/>
            <a:ext cx="3298558" cy="823304"/>
          </a:xfrm>
        </p:spPr>
        <p:txBody>
          <a:bodyPr/>
          <a:lstStyle/>
          <a:p>
            <a:r>
              <a:rPr lang="sk-SK" dirty="0" smtClean="0"/>
              <a:t>Próza</a:t>
            </a:r>
            <a:endParaRPr lang="sk-S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32144" y="2115545"/>
            <a:ext cx="3299821" cy="2879576"/>
          </a:xfrm>
        </p:spPr>
        <p:txBody>
          <a:bodyPr/>
          <a:lstStyle/>
          <a:p>
            <a:r>
              <a:rPr lang="sk-SK" dirty="0" smtClean="0"/>
              <a:t>neviazaná	</a:t>
            </a:r>
          </a:p>
          <a:p>
            <a:r>
              <a:rPr lang="sk-SK" dirty="0" smtClean="0"/>
              <a:t>vety a odseky</a:t>
            </a:r>
          </a:p>
          <a:p>
            <a:r>
              <a:rPr lang="sk-SK" dirty="0" smtClean="0"/>
              <a:t>prozaik</a:t>
            </a:r>
            <a:endParaRPr lang="sk-S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76346" y="1111858"/>
            <a:ext cx="3291211" cy="823304"/>
          </a:xfrm>
        </p:spPr>
        <p:txBody>
          <a:bodyPr/>
          <a:lstStyle/>
          <a:p>
            <a:r>
              <a:rPr lang="sk-SK" dirty="0" smtClean="0"/>
              <a:t>Dráma</a:t>
            </a:r>
            <a:endParaRPr lang="sk-S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976345" y="2109959"/>
            <a:ext cx="3291211" cy="2879576"/>
          </a:xfrm>
        </p:spPr>
        <p:txBody>
          <a:bodyPr/>
          <a:lstStyle/>
          <a:p>
            <a:r>
              <a:rPr lang="sk-SK" dirty="0" smtClean="0"/>
              <a:t>prehovory postáv</a:t>
            </a:r>
            <a:endParaRPr lang="sk-SK" dirty="0"/>
          </a:p>
        </p:txBody>
      </p:sp>
      <p:pic>
        <p:nvPicPr>
          <p:cNvPr id="1026" name="Picture 2" descr="http://www.mubruntal.cz/VismoOnline_ActionScripts/Image.ashx?id_org=1316&amp;id_obrazky=653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6608" r="9682" b="6460"/>
          <a:stretch/>
        </p:blipFill>
        <p:spPr bwMode="auto">
          <a:xfrm>
            <a:off x="913794" y="2109959"/>
            <a:ext cx="2935579" cy="46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42" y="2109959"/>
            <a:ext cx="2738519" cy="4599308"/>
          </a:xfrm>
          <a:prstGeom prst="rect">
            <a:avLst/>
          </a:prstGeom>
        </p:spPr>
      </p:pic>
      <p:pic>
        <p:nvPicPr>
          <p:cNvPr id="1028" name="Picture 4" descr="Scéná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457" y="2109959"/>
            <a:ext cx="3084918" cy="45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  <p:bldP spid="6" grpId="0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07" y="437081"/>
            <a:ext cx="10353762" cy="5493456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Literatúra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/>
              <a:t>– slovesné dielo vydané tlačou</a:t>
            </a:r>
          </a:p>
          <a:p>
            <a:pPr lvl="1"/>
            <a:r>
              <a:rPr lang="sk-SK" sz="2400" dirty="0"/>
              <a:t>1. </a:t>
            </a:r>
            <a:r>
              <a:rPr lang="sk-SK" sz="2400" dirty="0" smtClean="0"/>
              <a:t>vecná – poskytuje informácie, poznatky</a:t>
            </a:r>
            <a:endParaRPr lang="sk-SK" sz="2400" dirty="0"/>
          </a:p>
          <a:p>
            <a:pPr lvl="1"/>
            <a:r>
              <a:rPr lang="sk-SK" sz="2400" dirty="0"/>
              <a:t>2. umelecká (krásna) – </a:t>
            </a:r>
            <a:r>
              <a:rPr lang="sk-SK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beletria –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poskytuje umelecký, estetický zážitok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Knižnica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/>
              <a:t>– miesto, kde sa požičiavajú knihy</a:t>
            </a:r>
          </a:p>
          <a:p>
            <a:r>
              <a:rPr lang="sk-SK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Periodikum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/>
              <a:t>(periodiká) – tlač, ktorá vychádza opakovane</a:t>
            </a:r>
          </a:p>
          <a:p>
            <a:pPr lvl="1"/>
            <a:r>
              <a:rPr lang="sk-SK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denník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– vychádza každý deň (Sme, Pravda, Nový čas)</a:t>
            </a:r>
          </a:p>
          <a:p>
            <a:pPr lvl="1"/>
            <a:r>
              <a:rPr lang="sk-SK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týždenník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– vychádza raz týždenne (týždeň, Katolícke noviny, Plus 7 dní)</a:t>
            </a:r>
          </a:p>
          <a:p>
            <a:pPr lvl="1"/>
            <a:r>
              <a:rPr lang="sk-SK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dvojtýždenník –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 národné noviny</a:t>
            </a:r>
          </a:p>
          <a:p>
            <a:pPr lvl="1"/>
            <a:r>
              <a:rPr lang="sk-SK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mesačník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(Záhradkár, Eva, Fifík)</a:t>
            </a:r>
          </a:p>
          <a:p>
            <a:pPr lvl="1"/>
            <a:endParaRPr lang="sk-SK" dirty="0" smtClean="0"/>
          </a:p>
          <a:p>
            <a:pPr marL="457200" lvl="1" indent="0">
              <a:buNone/>
            </a:pPr>
            <a:endParaRPr lang="sk-SK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0" y="567708"/>
            <a:ext cx="11403875" cy="6055161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erš</a:t>
            </a:r>
            <a:r>
              <a:rPr lang="sk-SK" sz="2400" dirty="0" smtClean="0"/>
              <a:t> </a:t>
            </a:r>
            <a:r>
              <a:rPr lang="sk-SK" dirty="0" smtClean="0"/>
              <a:t>– jeden riadok v básni alebo piesni</a:t>
            </a:r>
          </a:p>
          <a:p>
            <a:r>
              <a:rPr lang="sk-SK" sz="24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trofa</a:t>
            </a:r>
            <a:r>
              <a:rPr lang="sk-SK" sz="2400" dirty="0" smtClean="0"/>
              <a:t> </a:t>
            </a:r>
            <a:r>
              <a:rPr lang="sk-SK" dirty="0" smtClean="0"/>
              <a:t>– skupina veršov oddelená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od inej skupiny veršov medzerou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rým</a:t>
            </a:r>
            <a:r>
              <a:rPr lang="sk-SK" sz="2400" dirty="0" smtClean="0"/>
              <a:t> </a:t>
            </a:r>
            <a:r>
              <a:rPr lang="sk-SK" dirty="0" smtClean="0"/>
              <a:t>– zvuková zhoda slabík na konci veršov</a:t>
            </a:r>
          </a:p>
          <a:p>
            <a:r>
              <a:rPr lang="sk-SK" sz="2400" dirty="0" smtClean="0">
                <a:solidFill>
                  <a:schemeClr val="accent5">
                    <a:lumMod val="75000"/>
                  </a:schemeClr>
                </a:solidFill>
              </a:rPr>
              <a:t>personifikácia</a:t>
            </a:r>
            <a:r>
              <a:rPr lang="sk-SK" sz="2400" dirty="0" smtClean="0"/>
              <a:t> </a:t>
            </a:r>
            <a:r>
              <a:rPr lang="sk-SK" dirty="0" smtClean="0"/>
              <a:t>(zosobnenie) – umelecký prostriedok, ktorý vzniká prenášaním ľudských vlastností na neživé predmety a javy, 	napr. slnko sadá, voda šepká, Dunaj žaluje</a:t>
            </a:r>
            <a:endParaRPr lang="sk-SK" dirty="0"/>
          </a:p>
        </p:txBody>
      </p:sp>
      <p:pic>
        <p:nvPicPr>
          <p:cNvPr id="4" name="Picture 2" descr="http://www.mubruntal.cz/VismoOnline_ActionScripts/Image.ashx?id_org=1316&amp;id_obrazky=653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21438" r="9682" b="12677"/>
          <a:stretch/>
        </p:blipFill>
        <p:spPr bwMode="auto">
          <a:xfrm>
            <a:off x="6270171" y="567708"/>
            <a:ext cx="4062548" cy="48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7269" y="679268"/>
            <a:ext cx="1528354" cy="222069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 5"/>
          <p:cNvSpPr/>
          <p:nvPr/>
        </p:nvSpPr>
        <p:spPr>
          <a:xfrm>
            <a:off x="7093131" y="1645920"/>
            <a:ext cx="2416629" cy="875211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9196251" y="605636"/>
            <a:ext cx="10058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verš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9760" y="1841863"/>
            <a:ext cx="8490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strofa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799" y="359728"/>
            <a:ext cx="4879199" cy="823912"/>
          </a:xfrm>
        </p:spPr>
        <p:txBody>
          <a:bodyPr>
            <a:normAutofit fontScale="92500" lnSpcReduction="20000"/>
          </a:bodyPr>
          <a:lstStyle/>
          <a:p>
            <a:r>
              <a:rPr lang="sk-SK" sz="5800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Pieseň</a:t>
            </a:r>
            <a:endParaRPr lang="sk-SK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790" y="1472747"/>
            <a:ext cx="5107208" cy="461454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3600" b="1" dirty="0">
                <a:latin typeface="Gabriola" pitchFamily="82" charset="0"/>
              </a:rPr>
              <a:t>báseň určená na spievanie</a:t>
            </a:r>
          </a:p>
          <a:p>
            <a:pPr>
              <a:buFontTx/>
              <a:buChar char="-"/>
            </a:pPr>
            <a:r>
              <a:rPr lang="sk-SK" sz="3600" b="1" dirty="0">
                <a:latin typeface="Gabriola" pitchFamily="82" charset="0"/>
              </a:rPr>
              <a:t>jej text a melódia </a:t>
            </a:r>
            <a:endParaRPr lang="sk-SK" sz="3600" b="1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sk-SK" sz="3600" b="1" dirty="0" smtClean="0">
                <a:latin typeface="Gabriola" pitchFamily="82" charset="0"/>
              </a:rPr>
              <a:t>     	sú </a:t>
            </a:r>
            <a:r>
              <a:rPr lang="sk-SK" sz="3600" b="1" dirty="0">
                <a:latin typeface="Gabriola" pitchFamily="82" charset="0"/>
              </a:rPr>
              <a:t>viazané </a:t>
            </a:r>
            <a:r>
              <a:rPr lang="sk-SK" sz="3600" b="1" dirty="0" smtClean="0">
                <a:latin typeface="Gabriola" pitchFamily="82" charset="0"/>
              </a:rPr>
              <a:t> - rýmom</a:t>
            </a:r>
          </a:p>
          <a:p>
            <a:pPr marL="0" indent="0">
              <a:buNone/>
            </a:pPr>
            <a:r>
              <a:rPr lang="sk-SK" sz="3600" b="1" dirty="0" smtClean="0">
                <a:latin typeface="Gabriola" pitchFamily="82" charset="0"/>
              </a:rPr>
              <a:t> </a:t>
            </a:r>
            <a:r>
              <a:rPr lang="sk-SK" sz="3600" b="1" dirty="0">
                <a:latin typeface="Gabriola" pitchFamily="82" charset="0"/>
              </a:rPr>
              <a:t>	 </a:t>
            </a:r>
            <a:r>
              <a:rPr lang="sk-SK" sz="3600" b="1" dirty="0" smtClean="0">
                <a:latin typeface="Gabriola" pitchFamily="82" charset="0"/>
              </a:rPr>
              <a:t>           </a:t>
            </a:r>
            <a:r>
              <a:rPr lang="sk-SK" sz="3600" b="1" dirty="0">
                <a:latin typeface="Gabriola" pitchFamily="82" charset="0"/>
              </a:rPr>
              <a:t> </a:t>
            </a:r>
            <a:r>
              <a:rPr lang="sk-SK" sz="3600" b="1" dirty="0" smtClean="0">
                <a:latin typeface="Gabriola" pitchFamily="82" charset="0"/>
              </a:rPr>
              <a:t>       - rytmom</a:t>
            </a:r>
          </a:p>
          <a:p>
            <a:pPr marL="0" indent="0">
              <a:buNone/>
            </a:pPr>
            <a:r>
              <a:rPr lang="sk-SK" sz="3600" b="1" dirty="0">
                <a:latin typeface="Gabriola" pitchFamily="82" charset="0"/>
              </a:rPr>
              <a:t> </a:t>
            </a:r>
            <a:r>
              <a:rPr lang="sk-SK" sz="3600" b="1" dirty="0" smtClean="0">
                <a:latin typeface="Gabriola" pitchFamily="82" charset="0"/>
              </a:rPr>
              <a:t>    </a:t>
            </a:r>
            <a:r>
              <a:rPr lang="sk-SK" sz="3600" b="1" dirty="0">
                <a:latin typeface="Gabriola" pitchFamily="82" charset="0"/>
              </a:rPr>
              <a:t>	</a:t>
            </a:r>
            <a:r>
              <a:rPr lang="sk-SK" sz="3600" b="1" dirty="0" smtClean="0">
                <a:latin typeface="Gabriola" pitchFamily="82" charset="0"/>
              </a:rPr>
              <a:t>                      - </a:t>
            </a:r>
            <a:r>
              <a:rPr lang="sk-SK" sz="3600" b="1" dirty="0">
                <a:latin typeface="Gabriola" pitchFamily="82" charset="0"/>
              </a:rPr>
              <a:t>veršami</a:t>
            </a:r>
          </a:p>
          <a:p>
            <a:pPr marL="457200" lvl="1" indent="0">
              <a:buNone/>
            </a:pPr>
            <a:r>
              <a:rPr lang="sk-SK" sz="3600" b="1" dirty="0">
                <a:latin typeface="Gabriola" pitchFamily="82" charset="0"/>
              </a:rPr>
              <a:t>	</a:t>
            </a:r>
            <a:r>
              <a:rPr lang="sk-SK" sz="3600" b="1" dirty="0" smtClean="0">
                <a:latin typeface="Gabriola" pitchFamily="82" charset="0"/>
              </a:rPr>
              <a:t>                     - </a:t>
            </a:r>
            <a:r>
              <a:rPr lang="sk-SK" sz="3600" b="1" dirty="0">
                <a:latin typeface="Gabriola" pitchFamily="82" charset="0"/>
              </a:rPr>
              <a:t>strofami</a:t>
            </a:r>
          </a:p>
          <a:p>
            <a:endParaRPr lang="sk-SK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72748"/>
            <a:ext cx="5095357" cy="49019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k-SK" sz="3200" b="1" dirty="0">
                <a:latin typeface="Gabriola" pitchFamily="82" charset="0"/>
              </a:rPr>
              <a:t>vznikali od dávnych čias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1" dirty="0">
                <a:latin typeface="Gabriola" pitchFamily="82" charset="0"/>
              </a:rPr>
              <a:t>nepoznáme ich autorov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1" dirty="0">
                <a:latin typeface="Gabriola" pitchFamily="82" charset="0"/>
              </a:rPr>
              <a:t>šírili sa ústnym podaním z generácie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3200" b="1" dirty="0">
                <a:latin typeface="Gabriola" pitchFamily="82" charset="0"/>
              </a:rPr>
              <a:t>	na generáciu – </a:t>
            </a:r>
            <a:r>
              <a:rPr lang="sk-SK" sz="3200" b="1" dirty="0">
                <a:solidFill>
                  <a:srgbClr val="FF0000"/>
                </a:solidFill>
                <a:latin typeface="Gabriola" pitchFamily="82" charset="0"/>
              </a:rPr>
              <a:t>tradovaním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3200" b="1" dirty="0">
                <a:latin typeface="Gabriola" pitchFamily="82" charset="0"/>
              </a:rPr>
              <a:t>sú prejavom duchovného života každého národa</a:t>
            </a:r>
          </a:p>
          <a:p>
            <a:endParaRPr lang="sk-SK" sz="2800" b="1" dirty="0">
              <a:latin typeface="Gabriola" pitchFamily="82" charset="0"/>
            </a:endParaRPr>
          </a:p>
          <a:p>
            <a:endParaRPr lang="sk-SK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02003" y="260310"/>
            <a:ext cx="3257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54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Ľudové  piesne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9175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32" y="1204651"/>
            <a:ext cx="4036879" cy="442098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sz="2400" b="1" dirty="0">
                <a:latin typeface="Gabriola" pitchFamily="82" charset="0"/>
              </a:rPr>
              <a:t>patria k nim – uspávanky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 </a:t>
            </a:r>
            <a:r>
              <a:rPr lang="sk-SK" sz="2400" b="1" dirty="0">
                <a:latin typeface="Gabriola" pitchFamily="82" charset="0"/>
              </a:rPr>
              <a:t>ľúbostné piesne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</a:t>
            </a:r>
            <a:r>
              <a:rPr lang="sk-SK" sz="2400" b="1" dirty="0">
                <a:latin typeface="Gabriola" pitchFamily="82" charset="0"/>
              </a:rPr>
              <a:t>pracovné piesne 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</a:t>
            </a:r>
            <a:r>
              <a:rPr lang="sk-SK" sz="2400" b="1" dirty="0">
                <a:latin typeface="Gabriola" pitchFamily="82" charset="0"/>
              </a:rPr>
              <a:t>koledy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 </a:t>
            </a:r>
            <a:r>
              <a:rPr lang="sk-SK" sz="2400" b="1" dirty="0">
                <a:latin typeface="Gabriola" pitchFamily="82" charset="0"/>
              </a:rPr>
              <a:t>zbojnícke piesne 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</a:t>
            </a:r>
            <a:r>
              <a:rPr lang="sk-SK" sz="2400" b="1" dirty="0">
                <a:latin typeface="Gabriola" pitchFamily="82" charset="0"/>
              </a:rPr>
              <a:t>vojenské piesne </a:t>
            </a:r>
          </a:p>
          <a:p>
            <a:pPr marL="0" indent="0">
              <a:buNone/>
            </a:pPr>
            <a:r>
              <a:rPr lang="sk-SK" sz="2400" b="1" dirty="0">
                <a:latin typeface="Gabriola" pitchFamily="82" charset="0"/>
              </a:rPr>
              <a:t>	</a:t>
            </a:r>
            <a:r>
              <a:rPr lang="sk-SK" sz="2400" b="1" dirty="0" smtClean="0">
                <a:latin typeface="Gabriola" pitchFamily="82" charset="0"/>
              </a:rPr>
              <a:t>- </a:t>
            </a:r>
            <a:r>
              <a:rPr lang="sk-SK" sz="2400" b="1" dirty="0">
                <a:latin typeface="Gabriola" pitchFamily="82" charset="0"/>
              </a:rPr>
              <a:t>regrútske piesne.</a:t>
            </a:r>
          </a:p>
          <a:p>
            <a:pPr>
              <a:buFontTx/>
              <a:buChar char="-"/>
            </a:pPr>
            <a:r>
              <a:rPr lang="sk-SK" sz="2400" b="1" dirty="0">
                <a:latin typeface="Gabriola" pitchFamily="82" charset="0"/>
              </a:rPr>
              <a:t>boli  zozbierané v 18. a 19. stor.,</a:t>
            </a:r>
          </a:p>
          <a:p>
            <a:pPr>
              <a:buFontTx/>
              <a:buChar char="-"/>
            </a:pPr>
            <a:r>
              <a:rPr lang="sk-SK" sz="2400" b="1" dirty="0">
                <a:latin typeface="Gabriola" pitchFamily="82" charset="0"/>
              </a:rPr>
              <a:t>významným zberateľom bol </a:t>
            </a:r>
            <a:r>
              <a:rPr lang="sk-SK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Ján Kollár</a:t>
            </a:r>
            <a:endParaRPr lang="sk-SK" sz="2400" b="1" dirty="0">
              <a:latin typeface="Gabriola" pitchFamily="82" charset="0"/>
            </a:endParaRPr>
          </a:p>
          <a:p>
            <a:pPr marL="0" indent="0">
              <a:buNone/>
            </a:pPr>
            <a:endParaRPr lang="sk-SK" sz="2800" b="1" dirty="0">
              <a:latin typeface="Gabriola" pitchFamily="82" charset="0"/>
            </a:endParaRPr>
          </a:p>
          <a:p>
            <a:endParaRPr lang="sk-SK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43" y="4375704"/>
            <a:ext cx="1752600" cy="2133600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3347342" y="143257"/>
            <a:ext cx="3257623" cy="1000595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4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Ľudové  piesne</a:t>
            </a:r>
            <a:endParaRPr lang="sk-SK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73852" y="1204650"/>
            <a:ext cx="7992888" cy="5095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Uspávanky - </a:t>
            </a:r>
            <a:r>
              <a:rPr lang="sk-SK" sz="3000" dirty="0" smtClean="0">
                <a:latin typeface="Gabriola" pitchFamily="82" charset="0"/>
              </a:rPr>
              <a:t>piesne spievané pri uspávaní dieťaťa</a:t>
            </a:r>
            <a:endParaRPr lang="sk-SK" sz="3000" b="1" dirty="0" smtClean="0">
              <a:latin typeface="Gabriola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Ľúbostné piesne - </a:t>
            </a:r>
            <a:r>
              <a:rPr lang="sk-SK" sz="3000" dirty="0" smtClean="0">
                <a:latin typeface="Gabriola" pitchFamily="82" charset="0"/>
              </a:rPr>
              <a:t>piesne o láske, vyznania lásky, mnohé z nich súvisia napr. so svadobnými obradmi a pôvodne boli ich súčasťou</a:t>
            </a:r>
            <a:endParaRPr lang="sk-SK" sz="3000" b="1" dirty="0" smtClean="0">
              <a:latin typeface="Gabriola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Pracovné piesne - </a:t>
            </a:r>
            <a:r>
              <a:rPr lang="sk-SK" sz="3000" dirty="0" smtClean="0">
                <a:latin typeface="Gabriola" pitchFamily="82" charset="0"/>
              </a:rPr>
              <a:t>patria medzi najstaršie ľudové piesne, súviseli s prácou 	    a ich prvotnou úlohou bolo zrytmizovať pohyby viacerých ľudí pri práci.,                  patria k nim aj trávnice, pastierske či valašské piesne</a:t>
            </a:r>
            <a:endParaRPr lang="sk-SK" sz="3000" b="1" dirty="0" smtClean="0">
              <a:latin typeface="Gabriola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Koledy – </a:t>
            </a:r>
            <a:r>
              <a:rPr lang="sk-SK" sz="3000" dirty="0" smtClean="0">
                <a:latin typeface="Gabriola" pitchFamily="82" charset="0"/>
              </a:rPr>
              <a:t>obradové piesne najmä vianočného obdobia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Zbojnícke piesne – </a:t>
            </a:r>
            <a:r>
              <a:rPr lang="sk-SK" sz="3000" dirty="0" smtClean="0">
                <a:latin typeface="Gabriola" pitchFamily="82" charset="0"/>
              </a:rPr>
              <a:t>piesne ospevujúce zbojníkov, napr. Jánošíka. Ich dôležitým znakom je ich epickosť, teda majú aj postavy a príbeh.</a:t>
            </a:r>
            <a:endParaRPr lang="sk-SK" sz="3000" b="1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sk-SK" sz="3000" b="1" dirty="0">
                <a:latin typeface="Gabriola" pitchFamily="82" charset="0"/>
              </a:rPr>
              <a:t>Regrútske piesne - p</a:t>
            </a:r>
            <a:r>
              <a:rPr lang="sk-SK" sz="3000" dirty="0">
                <a:latin typeface="Gabriola" pitchFamily="82" charset="0"/>
              </a:rPr>
              <a:t>iesne, ktoré spievali o násilnom odvádzaní  do armády</a:t>
            </a:r>
            <a:endParaRPr lang="sk-SK" sz="3600" b="1" dirty="0">
              <a:latin typeface="Gabriola" pitchFamily="8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000" b="1" dirty="0" smtClean="0">
                <a:latin typeface="Gabriola" pitchFamily="82" charset="0"/>
              </a:rPr>
              <a:t>Vojenské piesne – </a:t>
            </a:r>
            <a:r>
              <a:rPr lang="sk-SK" sz="3000" dirty="0" smtClean="0">
                <a:latin typeface="Gabriola" pitchFamily="82" charset="0"/>
              </a:rPr>
              <a:t>piesne, ktoré zobrazujú život v kasárňach</a:t>
            </a:r>
            <a:endParaRPr lang="sk-SK" sz="3000" b="1" dirty="0" smtClean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 txBox="1">
            <a:spLocks/>
          </p:cNvSpPr>
          <p:nvPr/>
        </p:nvSpPr>
        <p:spPr>
          <a:xfrm>
            <a:off x="6402003" y="260310"/>
            <a:ext cx="3942105" cy="1089529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54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Zľudovené  piesne</a:t>
            </a:r>
            <a:endParaRPr lang="sk-SK" sz="5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399" y="1768929"/>
            <a:ext cx="10620104" cy="4135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600" b="1" dirty="0" smtClean="0">
                <a:latin typeface="Gabriola" pitchFamily="82" charset="0"/>
              </a:rPr>
              <a:t>-vznikli z básní známych autorov</a:t>
            </a:r>
          </a:p>
          <a:p>
            <a:pPr marL="0" indent="0">
              <a:buNone/>
            </a:pPr>
            <a:r>
              <a:rPr lang="sk-SK" sz="3600" b="1" dirty="0" smtClean="0">
                <a:latin typeface="Gabriola" pitchFamily="82" charset="0"/>
              </a:rPr>
              <a:t>-myšlienkou aj melódiou sa tak priblížili ľudovej piesni, že ich ľud prijal      za svoje</a:t>
            </a:r>
          </a:p>
          <a:p>
            <a:pPr marL="0" indent="0">
              <a:buNone/>
            </a:pPr>
            <a:r>
              <a:rPr lang="sk-SK" sz="3600" b="1" dirty="0" smtClean="0">
                <a:latin typeface="Gabriola" pitchFamily="82" charset="0"/>
              </a:rPr>
              <a:t>-patrí k nim napr. pieseň </a:t>
            </a:r>
            <a:r>
              <a:rPr lang="sk-SK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Keby som bol vtáčkom </a:t>
            </a:r>
            <a:r>
              <a:rPr lang="sk-SK" sz="3600" b="1" dirty="0" smtClean="0">
                <a:latin typeface="Gabriola" pitchFamily="82" charset="0"/>
              </a:rPr>
              <a:t>(autorom textu je Ferko Urbánek, zhudobnil ju Mikuláš Schneider -Trnavský) či pieseň </a:t>
            </a:r>
            <a:r>
              <a:rPr lang="sk-SK" sz="36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Keď mi srdce choré </a:t>
            </a:r>
            <a:r>
              <a:rPr lang="sk-SK" sz="3600" b="1" dirty="0" smtClean="0">
                <a:latin typeface="Gabriola" pitchFamily="82" charset="0"/>
              </a:rPr>
              <a:t>(text je od Petra Pavla Zgútha, hudbu zložil Bohuslav Bulla)</a:t>
            </a:r>
          </a:p>
        </p:txBody>
      </p:sp>
    </p:spTree>
    <p:extLst>
      <p:ext uri="{BB962C8B-B14F-4D97-AF65-F5344CB8AC3E}">
        <p14:creationId xmlns:p14="http://schemas.microsoft.com/office/powerpoint/2010/main" val="27565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165</TotalTime>
  <Words>268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Gabriola</vt:lpstr>
      <vt:lpstr>Chiller</vt:lpstr>
      <vt:lpstr>Rockwell</vt:lpstr>
      <vt:lpstr>Damask</vt:lpstr>
      <vt:lpstr>Literatúra  úvod, piesne</vt:lpstr>
      <vt:lpstr>Formy textu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Literatúra</dc:title>
  <dc:creator>maruska</dc:creator>
  <cp:lastModifiedBy>maruska</cp:lastModifiedBy>
  <cp:revision>19</cp:revision>
  <dcterms:created xsi:type="dcterms:W3CDTF">2014-09-25T16:55:53Z</dcterms:created>
  <dcterms:modified xsi:type="dcterms:W3CDTF">2014-09-28T12:52:33Z</dcterms:modified>
</cp:coreProperties>
</file>